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76" r:id="rId4"/>
    <p:sldId id="293" r:id="rId5"/>
    <p:sldId id="305" r:id="rId6"/>
    <p:sldId id="306" r:id="rId7"/>
    <p:sldId id="294" r:id="rId8"/>
    <p:sldId id="295" r:id="rId9"/>
    <p:sldId id="277" r:id="rId10"/>
    <p:sldId id="279" r:id="rId11"/>
    <p:sldId id="304" r:id="rId12"/>
    <p:sldId id="303" r:id="rId13"/>
    <p:sldId id="302" r:id="rId14"/>
    <p:sldId id="301" r:id="rId15"/>
    <p:sldId id="300" r:id="rId16"/>
    <p:sldId id="299" r:id="rId17"/>
    <p:sldId id="298" r:id="rId18"/>
    <p:sldId id="288" r:id="rId19"/>
    <p:sldId id="262" r:id="rId20"/>
    <p:sldId id="289" r:id="rId21"/>
    <p:sldId id="272" r:id="rId22"/>
    <p:sldId id="297" r:id="rId23"/>
    <p:sldId id="296" r:id="rId24"/>
    <p:sldId id="290" r:id="rId25"/>
    <p:sldId id="291" r:id="rId26"/>
    <p:sldId id="292" r:id="rId27"/>
    <p:sldId id="275" r:id="rId2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43253" y="579116"/>
            <a:ext cx="2340000" cy="526682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 bwMode="auto"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en-US"/>
            </a:br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25268" y="5879804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Фина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екстов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fld id="{A43DC34B-2CB9-44DA-9C82-2218A0C06077}" type="slidenum">
              <a:rPr lang="ru-RU"/>
              <a:t>‹#›</a:t>
            </a:fld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88874" y="1656522"/>
            <a:ext cx="11152263" cy="4544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>
              <a:defRPr lang="ru-RU" sz="3200" b="1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64DE79-268F-4C1A-8933-263129D2AF90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hyperlink" Target="http://appius.ru/upload/medialibrary/11b/6.jpg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4.jpeg"/><Relationship Id="rId7" Type="http://schemas.openxmlformats.org/officeDocument/2006/relationships/image" Target="../media/image30.jpeg"/><Relationship Id="rId12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11" Type="http://schemas.openxmlformats.org/officeDocument/2006/relationships/image" Target="../media/image23.jpeg"/><Relationship Id="rId5" Type="http://schemas.openxmlformats.org/officeDocument/2006/relationships/image" Target="../media/image26.jpeg"/><Relationship Id="rId10" Type="http://schemas.openxmlformats.org/officeDocument/2006/relationships/image" Target="../media/image22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30.jpeg"/><Relationship Id="rId12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11" Type="http://schemas.openxmlformats.org/officeDocument/2006/relationships/image" Target="../media/image33.jpeg"/><Relationship Id="rId5" Type="http://schemas.openxmlformats.org/officeDocument/2006/relationships/image" Target="../media/image26.jpeg"/><Relationship Id="rId10" Type="http://schemas.openxmlformats.org/officeDocument/2006/relationships/image" Target="../media/image32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Relationship Id="rId1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2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12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11" Type="http://schemas.openxmlformats.org/officeDocument/2006/relationships/image" Target="../media/image32.jpeg"/><Relationship Id="rId5" Type="http://schemas.openxmlformats.org/officeDocument/2006/relationships/image" Target="../media/image34.jpeg"/><Relationship Id="rId15" Type="http://schemas.openxmlformats.org/officeDocument/2006/relationships/image" Target="../media/image29.jpeg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image" Target="../media/image31.jpeg"/><Relationship Id="rId1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18" Type="http://schemas.openxmlformats.org/officeDocument/2006/relationships/image" Target="../media/image39.jpeg"/><Relationship Id="rId3" Type="http://schemas.openxmlformats.org/officeDocument/2006/relationships/image" Target="../media/image35.jpeg"/><Relationship Id="rId21" Type="http://schemas.openxmlformats.org/officeDocument/2006/relationships/image" Target="../media/image40.jpeg"/><Relationship Id="rId7" Type="http://schemas.openxmlformats.org/officeDocument/2006/relationships/image" Target="../media/image25.jpeg"/><Relationship Id="rId12" Type="http://schemas.openxmlformats.org/officeDocument/2006/relationships/image" Target="../media/image31.jpeg"/><Relationship Id="rId17" Type="http://schemas.openxmlformats.org/officeDocument/2006/relationships/image" Target="../media/image22.jpeg"/><Relationship Id="rId2" Type="http://schemas.openxmlformats.org/officeDocument/2006/relationships/image" Target="../media/image4.png"/><Relationship Id="rId16" Type="http://schemas.openxmlformats.org/officeDocument/2006/relationships/image" Target="../media/image33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23.jpeg"/><Relationship Id="rId4" Type="http://schemas.openxmlformats.org/officeDocument/2006/relationships/image" Target="../media/image36.jpeg"/><Relationship Id="rId9" Type="http://schemas.openxmlformats.org/officeDocument/2006/relationships/image" Target="../media/image26.jpeg"/><Relationship Id="rId1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APPIUS-PLM УЖЦИ</a:t>
            </a:r>
            <a:endParaRPr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Цифровизация подготовки производства </a:t>
            </a:r>
            <a:endParaRPr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Александр Тимошин</a:t>
            </a:r>
            <a:endParaRPr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Генеральный директор «АППИУС-СОФТ»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3" name="Знак ''минус'' 2">
            <a:extLst>
              <a:ext uri="{FF2B5EF4-FFF2-40B4-BE49-F238E27FC236}">
                <a16:creationId xmlns:a16="http://schemas.microsoft.com/office/drawing/2014/main" id="{2E4AA763-3272-BD7B-8D06-4922F92279E7}"/>
              </a:ext>
            </a:extLst>
          </p:cNvPr>
          <p:cNvSpPr/>
          <p:nvPr/>
        </p:nvSpPr>
        <p:spPr>
          <a:xfrm>
            <a:off x="267775" y="5101860"/>
            <a:ext cx="11449051" cy="26987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" name="Группа 22">
            <a:extLst>
              <a:ext uri="{FF2B5EF4-FFF2-40B4-BE49-F238E27FC236}">
                <a16:creationId xmlns:a16="http://schemas.microsoft.com/office/drawing/2014/main" id="{ADC9DB0F-B895-B825-7444-AD6E2AF302E9}"/>
              </a:ext>
            </a:extLst>
          </p:cNvPr>
          <p:cNvGrpSpPr>
            <a:grpSpLocks/>
          </p:cNvGrpSpPr>
          <p:nvPr/>
        </p:nvGrpSpPr>
        <p:grpSpPr bwMode="auto">
          <a:xfrm>
            <a:off x="1415538" y="1177560"/>
            <a:ext cx="9743534" cy="5535612"/>
            <a:chOff x="-254430" y="743876"/>
            <a:chExt cx="10486425" cy="5735782"/>
          </a:xfrm>
        </p:grpSpPr>
        <p:grpSp>
          <p:nvGrpSpPr>
            <p:cNvPr id="5" name="Группа 26">
              <a:extLst>
                <a:ext uri="{FF2B5EF4-FFF2-40B4-BE49-F238E27FC236}">
                  <a16:creationId xmlns:a16="http://schemas.microsoft.com/office/drawing/2014/main" id="{3F103F56-A2BD-C5A9-DEBE-BED0B8676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7466" y="4969598"/>
              <a:ext cx="9993571" cy="1510060"/>
              <a:chOff x="-117466" y="4823260"/>
              <a:chExt cx="9993571" cy="1565660"/>
            </a:xfrm>
          </p:grpSpPr>
          <p:pic>
            <p:nvPicPr>
              <p:cNvPr id="39" name="Рисунок 12">
                <a:extLst>
                  <a:ext uri="{FF2B5EF4-FFF2-40B4-BE49-F238E27FC236}">
                    <a16:creationId xmlns:a16="http://schemas.microsoft.com/office/drawing/2014/main" id="{ABEDDA5B-3DC0-03EA-179C-093C38D7ADD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6105" y="5128920"/>
                <a:ext cx="1800000" cy="1260000"/>
              </a:xfrm>
              <a:prstGeom prst="rect">
                <a:avLst/>
              </a:prstGeom>
              <a:noFill/>
              <a:ln w="9525">
                <a:solidFill>
                  <a:srgbClr val="3399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Рисунок 21">
                <a:extLst>
                  <a:ext uri="{FF2B5EF4-FFF2-40B4-BE49-F238E27FC236}">
                    <a16:creationId xmlns:a16="http://schemas.microsoft.com/office/drawing/2014/main" id="{64FA631F-AB05-7F01-F50A-ED98031DAE1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466" y="5105130"/>
                <a:ext cx="1620000" cy="1260000"/>
              </a:xfrm>
              <a:prstGeom prst="rect">
                <a:avLst/>
              </a:prstGeom>
              <a:noFill/>
              <a:ln w="9525">
                <a:solidFill>
                  <a:srgbClr val="3399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Рисунок 22">
                <a:extLst>
                  <a:ext uri="{FF2B5EF4-FFF2-40B4-BE49-F238E27FC236}">
                    <a16:creationId xmlns:a16="http://schemas.microsoft.com/office/drawing/2014/main" id="{0B3BB5FF-06F4-A81E-1F1D-B6E42DCE1A2D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3887" y="5105130"/>
                <a:ext cx="1620000" cy="1260000"/>
              </a:xfrm>
              <a:prstGeom prst="rect">
                <a:avLst/>
              </a:prstGeom>
              <a:noFill/>
              <a:ln w="9525">
                <a:solidFill>
                  <a:srgbClr val="3399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Рисунок 23">
                <a:extLst>
                  <a:ext uri="{FF2B5EF4-FFF2-40B4-BE49-F238E27FC236}">
                    <a16:creationId xmlns:a16="http://schemas.microsoft.com/office/drawing/2014/main" id="{135F98EF-1342-7CAF-CF2C-1A21277D02E4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6114" y="5116712"/>
                <a:ext cx="1620000" cy="1260000"/>
              </a:xfrm>
              <a:prstGeom prst="rect">
                <a:avLst/>
              </a:prstGeom>
              <a:noFill/>
              <a:ln w="9525">
                <a:solidFill>
                  <a:srgbClr val="3399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Рисунок 24">
                <a:extLst>
                  <a:ext uri="{FF2B5EF4-FFF2-40B4-BE49-F238E27FC236}">
                    <a16:creationId xmlns:a16="http://schemas.microsoft.com/office/drawing/2014/main" id="{041C1F28-79A9-FBD9-EE96-EC74C0AF648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152" y="5105131"/>
                <a:ext cx="1800000" cy="1260000"/>
              </a:xfrm>
              <a:prstGeom prst="rect">
                <a:avLst/>
              </a:prstGeom>
              <a:noFill/>
              <a:ln w="9525">
                <a:solidFill>
                  <a:srgbClr val="3399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Прямоугольник 6">
                <a:extLst>
                  <a:ext uri="{FF2B5EF4-FFF2-40B4-BE49-F238E27FC236}">
                    <a16:creationId xmlns:a16="http://schemas.microsoft.com/office/drawing/2014/main" id="{A8138AB3-2830-CE58-D9A9-00745FD26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8" y="4824155"/>
                <a:ext cx="17335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1400" b="1"/>
                  <a:t>SolidWorks</a:t>
                </a:r>
                <a:endParaRPr lang="ru-RU" altLang="ru-RU" sz="1400" b="1"/>
              </a:p>
            </p:txBody>
          </p:sp>
          <p:sp>
            <p:nvSpPr>
              <p:cNvPr id="45" name="Прямоугольник 8">
                <a:extLst>
                  <a:ext uri="{FF2B5EF4-FFF2-40B4-BE49-F238E27FC236}">
                    <a16:creationId xmlns:a16="http://schemas.microsoft.com/office/drawing/2014/main" id="{3B3985D9-F7E2-FA84-CE57-EB2CD0E42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690" y="4824155"/>
                <a:ext cx="18950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1400" b="1"/>
                  <a:t>КОМПАС-3</a:t>
                </a:r>
                <a:r>
                  <a:rPr lang="en-US" altLang="ru-RU" sz="1400" b="1"/>
                  <a:t>D</a:t>
                </a:r>
                <a:endParaRPr lang="ru-RU" altLang="ru-RU" sz="1400" b="1"/>
              </a:p>
            </p:txBody>
          </p:sp>
          <p:sp>
            <p:nvSpPr>
              <p:cNvPr id="46" name="Прямоугольник 9">
                <a:extLst>
                  <a:ext uri="{FF2B5EF4-FFF2-40B4-BE49-F238E27FC236}">
                    <a16:creationId xmlns:a16="http://schemas.microsoft.com/office/drawing/2014/main" id="{E08620CD-56DF-A57F-0F7D-FCDF8D969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3136" y="4824155"/>
                <a:ext cx="22502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1400" b="1" dirty="0"/>
                  <a:t>Autodesk Inventor</a:t>
                </a:r>
                <a:endParaRPr lang="ru-RU" altLang="ru-RU" sz="1400" b="1" dirty="0"/>
              </a:p>
            </p:txBody>
          </p:sp>
          <p:sp>
            <p:nvSpPr>
              <p:cNvPr id="47" name="Прямоугольник 10">
                <a:extLst>
                  <a:ext uri="{FF2B5EF4-FFF2-40B4-BE49-F238E27FC236}">
                    <a16:creationId xmlns:a16="http://schemas.microsoft.com/office/drawing/2014/main" id="{025967F7-3B76-0392-B801-8B5D847AB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9512" y="4823260"/>
                <a:ext cx="171019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1400" b="1" dirty="0"/>
                  <a:t>Solid Edge</a:t>
                </a:r>
                <a:endParaRPr lang="ru-RU" altLang="ru-RU" sz="1400" b="1" dirty="0"/>
              </a:p>
            </p:txBody>
          </p:sp>
          <p:sp>
            <p:nvSpPr>
              <p:cNvPr id="48" name="Прямоугольник 11">
                <a:extLst>
                  <a:ext uri="{FF2B5EF4-FFF2-40B4-BE49-F238E27FC236}">
                    <a16:creationId xmlns:a16="http://schemas.microsoft.com/office/drawing/2014/main" id="{ABC1B99E-1BF1-DCBC-8E11-B9F95E380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5234" y="4824155"/>
                <a:ext cx="171019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1400" b="1" dirty="0"/>
                  <a:t>T-FLEX 3D</a:t>
                </a:r>
                <a:endParaRPr lang="ru-RU" altLang="ru-RU" sz="1400" b="1" dirty="0"/>
              </a:p>
            </p:txBody>
          </p:sp>
        </p:grpSp>
        <p:pic>
          <p:nvPicPr>
            <p:cNvPr id="6" name="Рисунок 75">
              <a:extLst>
                <a:ext uri="{FF2B5EF4-FFF2-40B4-BE49-F238E27FC236}">
                  <a16:creationId xmlns:a16="http://schemas.microsoft.com/office/drawing/2014/main" id="{7F54A8DD-B869-C776-24B0-3FACF3AE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4" y="1254401"/>
              <a:ext cx="1687513" cy="1257300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8">
              <a:extLst>
                <a:ext uri="{FF2B5EF4-FFF2-40B4-BE49-F238E27FC236}">
                  <a16:creationId xmlns:a16="http://schemas.microsoft.com/office/drawing/2014/main" id="{D567413E-6D3C-E8F3-4D60-ED58CDC16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9810" y="1408325"/>
              <a:ext cx="1891836" cy="1036178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39" descr="КТС">
              <a:hlinkClick r:id="rId10"/>
              <a:extLst>
                <a:ext uri="{FF2B5EF4-FFF2-40B4-BE49-F238E27FC236}">
                  <a16:creationId xmlns:a16="http://schemas.microsoft.com/office/drawing/2014/main" id="{C3D3D21E-28FE-BB4F-2E80-310F175B4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971" y="3158342"/>
              <a:ext cx="1756096" cy="1386044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7898ADA-549E-5632-D809-A9EE6A522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470" y="2937188"/>
              <a:ext cx="2535951" cy="1617206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16">
              <a:extLst>
                <a:ext uri="{FF2B5EF4-FFF2-40B4-BE49-F238E27FC236}">
                  <a16:creationId xmlns:a16="http://schemas.microsoft.com/office/drawing/2014/main" id="{69BA4FFE-443D-A549-10BE-506473BCA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5727" y="848678"/>
              <a:ext cx="2251074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 dirty="0">
                  <a:solidFill>
                    <a:srgbClr val="002060"/>
                  </a:solidFill>
                </a:rPr>
                <a:t>Верификация</a:t>
              </a:r>
            </a:p>
            <a:p>
              <a:pPr algn="ctr" eaLnBrk="1" hangingPunct="1"/>
              <a:r>
                <a:rPr lang="ru-RU" altLang="ru-RU" sz="1400" b="1" dirty="0">
                  <a:solidFill>
                    <a:srgbClr val="002060"/>
                  </a:solidFill>
                </a:rPr>
                <a:t>номенклатуры</a:t>
              </a:r>
            </a:p>
          </p:txBody>
        </p:sp>
        <p:sp>
          <p:nvSpPr>
            <p:cNvPr id="24" name="AutoShape 29">
              <a:extLst>
                <a:ext uri="{FF2B5EF4-FFF2-40B4-BE49-F238E27FC236}">
                  <a16:creationId xmlns:a16="http://schemas.microsoft.com/office/drawing/2014/main" id="{24F35E70-6D37-2371-F1BD-050420EE90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56628" y="4525736"/>
              <a:ext cx="269875" cy="373662"/>
            </a:xfrm>
            <a:prstGeom prst="upArrow">
              <a:avLst>
                <a:gd name="adj1" fmla="val 50000"/>
                <a:gd name="adj2" fmla="val 99741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" name="Прямоугольник 20">
              <a:extLst>
                <a:ext uri="{FF2B5EF4-FFF2-40B4-BE49-F238E27FC236}">
                  <a16:creationId xmlns:a16="http://schemas.microsoft.com/office/drawing/2014/main" id="{0DF5A240-ADAD-D9A3-2841-370B0A117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5435" y="847670"/>
              <a:ext cx="2336560" cy="288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 dirty="0">
                  <a:solidFill>
                    <a:srgbClr val="002060"/>
                  </a:solidFill>
                </a:rPr>
                <a:t>Общие </a:t>
              </a:r>
            </a:p>
            <a:p>
              <a:pPr algn="ctr" eaLnBrk="1" hangingPunct="1"/>
              <a:r>
                <a:rPr lang="ru-RU" altLang="ru-RU" sz="1400" b="1" dirty="0">
                  <a:solidFill>
                    <a:srgbClr val="002060"/>
                  </a:solidFill>
                </a:rPr>
                <a:t>Справочники с 1С</a:t>
              </a:r>
              <a:r>
                <a:rPr lang="en-US" altLang="ru-RU" sz="1400" b="1" dirty="0">
                  <a:solidFill>
                    <a:srgbClr val="002060"/>
                  </a:solidFill>
                </a:rPr>
                <a:t>:ERP</a:t>
              </a:r>
              <a:endParaRPr lang="ru-RU" altLang="ru-RU" sz="1400" b="1" dirty="0">
                <a:solidFill>
                  <a:srgbClr val="002060"/>
                </a:solidFill>
              </a:endParaRPr>
            </a:p>
            <a:p>
              <a:pPr algn="ctr" eaLnBrk="1" hangingPunct="1"/>
              <a:r>
                <a:rPr lang="ru-RU" altLang="ru-RU" sz="900" b="1" dirty="0"/>
                <a:t>Виды номенклатуры</a:t>
              </a:r>
            </a:p>
            <a:p>
              <a:pPr algn="ctr" eaLnBrk="1" hangingPunct="1"/>
              <a:r>
                <a:rPr lang="ru-RU" altLang="ru-RU" sz="900" b="1" dirty="0"/>
                <a:t>Технологические операции</a:t>
              </a:r>
            </a:p>
            <a:p>
              <a:pPr algn="ctr" eaLnBrk="1" hangingPunct="1"/>
              <a:r>
                <a:rPr lang="ru-RU" altLang="ru-RU" sz="900" b="1" dirty="0"/>
                <a:t>Виды рабочих центров</a:t>
              </a:r>
            </a:p>
            <a:p>
              <a:pPr algn="ctr" eaLnBrk="1" hangingPunct="1"/>
              <a:r>
                <a:rPr lang="ru-RU" altLang="ru-RU" sz="900" b="1" dirty="0"/>
                <a:t>Группы пользователей</a:t>
              </a:r>
            </a:p>
            <a:p>
              <a:pPr algn="ctr" eaLnBrk="1" hangingPunct="1"/>
              <a:r>
                <a:rPr lang="ru-RU" altLang="ru-RU" sz="900" b="1" dirty="0"/>
                <a:t>Упаковки. Единицы измерения</a:t>
              </a:r>
            </a:p>
            <a:p>
              <a:pPr algn="ctr" eaLnBrk="1" hangingPunct="1"/>
              <a:r>
                <a:rPr lang="ru-RU" altLang="ru-RU" sz="900" b="1" dirty="0"/>
                <a:t>Контрагенты</a:t>
              </a:r>
            </a:p>
            <a:p>
              <a:pPr algn="ctr" eaLnBrk="1" hangingPunct="1"/>
              <a:r>
                <a:rPr lang="ru-RU" altLang="ru-RU" sz="900" b="1" dirty="0"/>
                <a:t>Маршрутные карты</a:t>
              </a:r>
            </a:p>
            <a:p>
              <a:pPr algn="ctr" eaLnBrk="1" hangingPunct="1"/>
              <a:r>
                <a:rPr lang="ru-RU" altLang="ru-RU" sz="900" b="1" dirty="0"/>
                <a:t>Номенклатура</a:t>
              </a:r>
            </a:p>
            <a:p>
              <a:pPr algn="ctr" eaLnBrk="1" hangingPunct="1"/>
              <a:r>
                <a:rPr lang="ru-RU" altLang="ru-RU" sz="900" b="1" dirty="0"/>
                <a:t>Пользователи</a:t>
              </a:r>
            </a:p>
            <a:p>
              <a:pPr algn="ctr" eaLnBrk="1" hangingPunct="1"/>
              <a:r>
                <a:rPr lang="ru-RU" altLang="ru-RU" sz="900" b="1" dirty="0"/>
                <a:t>Профессии рабочих</a:t>
              </a:r>
            </a:p>
            <a:p>
              <a:pPr algn="ctr" eaLnBrk="1" hangingPunct="1"/>
              <a:r>
                <a:rPr lang="ru-RU" altLang="ru-RU" sz="900" b="1" dirty="0"/>
                <a:t>Рабочие центры</a:t>
              </a:r>
            </a:p>
            <a:p>
              <a:pPr algn="ctr" eaLnBrk="1" hangingPunct="1"/>
              <a:r>
                <a:rPr lang="ru-RU" altLang="ru-RU" sz="900" b="1" dirty="0"/>
                <a:t>Ресурсные спецификации</a:t>
              </a:r>
              <a:endParaRPr lang="en-US" altLang="ru-RU" sz="900" b="1" dirty="0"/>
            </a:p>
            <a:p>
              <a:pPr algn="ctr" eaLnBrk="1" hangingPunct="1"/>
              <a:r>
                <a:rPr lang="ru-RU" altLang="ru-RU" sz="900" b="1" dirty="0"/>
                <a:t>….</a:t>
              </a:r>
            </a:p>
            <a:p>
              <a:pPr algn="ctr" eaLnBrk="1" hangingPunct="1"/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Прямоугольник 28">
              <a:extLst>
                <a:ext uri="{FF2B5EF4-FFF2-40B4-BE49-F238E27FC236}">
                  <a16:creationId xmlns:a16="http://schemas.microsoft.com/office/drawing/2014/main" id="{4232862E-FAAD-452C-13A7-D4A11F882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9023" y="3388114"/>
              <a:ext cx="1890712" cy="111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 dirty="0">
                  <a:solidFill>
                    <a:srgbClr val="002060"/>
                  </a:solidFill>
                </a:rPr>
                <a:t>Инженерный справочник</a:t>
              </a:r>
              <a:endParaRPr lang="en-US" altLang="ru-RU" sz="1400" b="1" dirty="0">
                <a:solidFill>
                  <a:srgbClr val="002060"/>
                </a:solidFill>
              </a:endParaRPr>
            </a:p>
            <a:p>
              <a:pPr algn="ctr" eaLnBrk="1" hangingPunct="1"/>
              <a:r>
                <a:rPr lang="ru-RU" altLang="ru-RU" sz="1200" dirty="0">
                  <a:solidFill>
                    <a:srgbClr val="002060"/>
                  </a:solidFill>
                </a:rPr>
                <a:t>Материалы Оборудование </a:t>
              </a:r>
            </a:p>
            <a:p>
              <a:pPr algn="ctr" eaLnBrk="1" hangingPunct="1"/>
              <a:r>
                <a:rPr lang="ru-RU" altLang="ru-RU" sz="1200" dirty="0">
                  <a:solidFill>
                    <a:srgbClr val="002060"/>
                  </a:solidFill>
                </a:rPr>
                <a:t>СТО</a:t>
              </a:r>
            </a:p>
          </p:txBody>
        </p:sp>
        <p:sp>
          <p:nvSpPr>
            <p:cNvPr id="27" name="Прямоугольник 29">
              <a:extLst>
                <a:ext uri="{FF2B5EF4-FFF2-40B4-BE49-F238E27FC236}">
                  <a16:creationId xmlns:a16="http://schemas.microsoft.com/office/drawing/2014/main" id="{8FF062EA-071B-B44C-4801-08B577B54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100" y="2459352"/>
              <a:ext cx="2249488" cy="54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>
                  <a:solidFill>
                    <a:srgbClr val="002060"/>
                  </a:solidFill>
                </a:rPr>
                <a:t>Технология изготовления</a:t>
              </a:r>
            </a:p>
          </p:txBody>
        </p:sp>
        <p:sp>
          <p:nvSpPr>
            <p:cNvPr id="28" name="Прямоугольник 30">
              <a:extLst>
                <a:ext uri="{FF2B5EF4-FFF2-40B4-BE49-F238E27FC236}">
                  <a16:creationId xmlns:a16="http://schemas.microsoft.com/office/drawing/2014/main" id="{5007AC01-9B86-7FEE-FF7E-79DDCD11A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956" y="2571076"/>
              <a:ext cx="1260475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>
                  <a:solidFill>
                    <a:srgbClr val="002060"/>
                  </a:solidFill>
                </a:rPr>
                <a:t>ЭСИ</a:t>
              </a:r>
            </a:p>
          </p:txBody>
        </p:sp>
        <p:sp>
          <p:nvSpPr>
            <p:cNvPr id="29" name="Прямоугольник 31">
              <a:extLst>
                <a:ext uri="{FF2B5EF4-FFF2-40B4-BE49-F238E27FC236}">
                  <a16:creationId xmlns:a16="http://schemas.microsoft.com/office/drawing/2014/main" id="{B9C1DBF5-79E8-E5CD-605F-6FEE5D2C1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081" y="876877"/>
              <a:ext cx="1935163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ru-RU" sz="1400" b="1">
                  <a:solidFill>
                    <a:srgbClr val="002060"/>
                  </a:solidFill>
                </a:rPr>
                <a:t>ERP-</a:t>
              </a:r>
              <a:r>
                <a:rPr lang="ru-RU" altLang="ru-RU" sz="1400" b="1">
                  <a:solidFill>
                    <a:srgbClr val="002060"/>
                  </a:solidFill>
                </a:rPr>
                <a:t>компонент</a:t>
              </a:r>
            </a:p>
          </p:txBody>
        </p:sp>
        <p:sp>
          <p:nvSpPr>
            <p:cNvPr id="30" name="Прямоугольник 32">
              <a:extLst>
                <a:ext uri="{FF2B5EF4-FFF2-40B4-BE49-F238E27FC236}">
                  <a16:creationId xmlns:a16="http://schemas.microsoft.com/office/drawing/2014/main" id="{D8143050-A929-A5A0-80C3-7A04442E6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4430" y="743876"/>
              <a:ext cx="25654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>
                  <a:solidFill>
                    <a:srgbClr val="002060"/>
                  </a:solidFill>
                </a:rPr>
                <a:t>Ресурсные спецификации</a:t>
              </a:r>
            </a:p>
          </p:txBody>
        </p:sp>
        <p:sp>
          <p:nvSpPr>
            <p:cNvPr id="31" name="AutoShape 29">
              <a:extLst>
                <a:ext uri="{FF2B5EF4-FFF2-40B4-BE49-F238E27FC236}">
                  <a16:creationId xmlns:a16="http://schemas.microsoft.com/office/drawing/2014/main" id="{85E67B3F-37F9-8A28-AF07-E260A572FA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777777" y="4511590"/>
              <a:ext cx="269875" cy="387808"/>
            </a:xfrm>
            <a:prstGeom prst="upArrow">
              <a:avLst>
                <a:gd name="adj1" fmla="val 50000"/>
                <a:gd name="adj2" fmla="val 99744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EA7F351D-108D-614E-2C11-F04A22DBE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716" y="2937188"/>
              <a:ext cx="2966751" cy="1624649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D84D61C2-4329-C9F5-F4C1-92C3A97BD9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079682" y="3754781"/>
              <a:ext cx="260350" cy="348741"/>
            </a:xfrm>
            <a:prstGeom prst="upArrow">
              <a:avLst>
                <a:gd name="adj1" fmla="val 50000"/>
                <a:gd name="adj2" fmla="val 9986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34" name="Рисунок 40">
              <a:extLst>
                <a:ext uri="{FF2B5EF4-FFF2-40B4-BE49-F238E27FC236}">
                  <a16:creationId xmlns:a16="http://schemas.microsoft.com/office/drawing/2014/main" id="{8B1E774F-03C9-ADC1-40A1-31798ECE3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880" y="1206137"/>
              <a:ext cx="2406729" cy="1257299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AutoShape 29">
              <a:extLst>
                <a:ext uri="{FF2B5EF4-FFF2-40B4-BE49-F238E27FC236}">
                  <a16:creationId xmlns:a16="http://schemas.microsoft.com/office/drawing/2014/main" id="{E5713B2F-5099-3CFC-105F-BA7C5828B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333" y="2516722"/>
              <a:ext cx="269875" cy="385327"/>
            </a:xfrm>
            <a:prstGeom prst="upArrow">
              <a:avLst>
                <a:gd name="adj1" fmla="val 50000"/>
                <a:gd name="adj2" fmla="val 99708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6" name="AutoShape 29">
              <a:extLst>
                <a:ext uri="{FF2B5EF4-FFF2-40B4-BE49-F238E27FC236}">
                  <a16:creationId xmlns:a16="http://schemas.microsoft.com/office/drawing/2014/main" id="{47140D4C-1D04-32DD-94D1-97912B2D9B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25551" y="1692956"/>
              <a:ext cx="260350" cy="405908"/>
            </a:xfrm>
            <a:prstGeom prst="upArrow">
              <a:avLst>
                <a:gd name="adj1" fmla="val 50000"/>
                <a:gd name="adj2" fmla="val 99861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7" name="Прямоугольник 34">
              <a:extLst>
                <a:ext uri="{FF2B5EF4-FFF2-40B4-BE49-F238E27FC236}">
                  <a16:creationId xmlns:a16="http://schemas.microsoft.com/office/drawing/2014/main" id="{A1BE07C6-A785-9BAF-FA0A-667F97AB3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458" y="2596222"/>
              <a:ext cx="2113709" cy="54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b="1" dirty="0">
                  <a:solidFill>
                    <a:srgbClr val="002060"/>
                  </a:solidFill>
                </a:rPr>
                <a:t>Ограничительный перечень</a:t>
              </a:r>
            </a:p>
          </p:txBody>
        </p:sp>
        <p:sp>
          <p:nvSpPr>
            <p:cNvPr id="38" name="AutoShape 29">
              <a:extLst>
                <a:ext uri="{FF2B5EF4-FFF2-40B4-BE49-F238E27FC236}">
                  <a16:creationId xmlns:a16="http://schemas.microsoft.com/office/drawing/2014/main" id="{1DFF0C33-63CC-6D59-BA90-FCD615310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774" y="4521777"/>
              <a:ext cx="269875" cy="387809"/>
            </a:xfrm>
            <a:prstGeom prst="upArrow">
              <a:avLst>
                <a:gd name="adj1" fmla="val 50000"/>
                <a:gd name="adj2" fmla="val 99705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49" name="TextBox 3">
            <a:extLst>
              <a:ext uri="{FF2B5EF4-FFF2-40B4-BE49-F238E27FC236}">
                <a16:creationId xmlns:a16="http://schemas.microsoft.com/office/drawing/2014/main" id="{B7BFB8CA-32FC-A00B-66EB-D47D7B25C00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13587" y="2925823"/>
            <a:ext cx="2990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002060"/>
                </a:solidFill>
              </a:rPr>
              <a:t>Цифровая платформа 1С</a:t>
            </a: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E3EB9228-B10D-2FBE-0790-3968EB5D2D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6502" y="5905248"/>
            <a:ext cx="1268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 dirty="0">
                <a:solidFill>
                  <a:srgbClr val="002060"/>
                </a:solidFill>
              </a:rPr>
              <a:t>CAD/ECAD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sp>
        <p:nvSpPr>
          <p:cNvPr id="51" name="AutoShape 29">
            <a:extLst>
              <a:ext uri="{FF2B5EF4-FFF2-40B4-BE49-F238E27FC236}">
                <a16:creationId xmlns:a16="http://schemas.microsoft.com/office/drawing/2014/main" id="{39AB9287-12DA-63F8-D554-0C35B15687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880089" y="4801823"/>
            <a:ext cx="250825" cy="374650"/>
          </a:xfrm>
          <a:prstGeom prst="upArrow">
            <a:avLst>
              <a:gd name="adj1" fmla="val 50000"/>
              <a:gd name="adj2" fmla="val 9984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2" name="AutoShape 29">
            <a:extLst>
              <a:ext uri="{FF2B5EF4-FFF2-40B4-BE49-F238E27FC236}">
                <a16:creationId xmlns:a16="http://schemas.microsoft.com/office/drawing/2014/main" id="{6F531854-3CCE-9F54-A7A4-204BEC2BE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781" y="2895235"/>
            <a:ext cx="250825" cy="373063"/>
          </a:xfrm>
          <a:prstGeom prst="upArrow">
            <a:avLst>
              <a:gd name="adj1" fmla="val 50000"/>
              <a:gd name="adj2" fmla="val 100024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3" name="AutoShape 29">
            <a:extLst>
              <a:ext uri="{FF2B5EF4-FFF2-40B4-BE49-F238E27FC236}">
                <a16:creationId xmlns:a16="http://schemas.microsoft.com/office/drawing/2014/main" id="{E5BE19A6-9B4D-63E7-0B10-24CE31C1BADD}"/>
              </a:ext>
            </a:extLst>
          </p:cNvPr>
          <p:cNvSpPr>
            <a:spLocks noChangeArrowheads="1"/>
          </p:cNvSpPr>
          <p:nvPr/>
        </p:nvSpPr>
        <p:spPr bwMode="auto">
          <a:xfrm rot="5620576">
            <a:off x="4041877" y="3845022"/>
            <a:ext cx="250825" cy="377825"/>
          </a:xfrm>
          <a:prstGeom prst="upArrow">
            <a:avLst>
              <a:gd name="adj1" fmla="val 50000"/>
              <a:gd name="adj2" fmla="val 100213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4" name="Подзаголовок 3">
            <a:extLst>
              <a:ext uri="{FF2B5EF4-FFF2-40B4-BE49-F238E27FC236}">
                <a16:creationId xmlns:a16="http://schemas.microsoft.com/office/drawing/2014/main" id="{9588535C-0202-62CD-F5FD-5084E6487D3A}"/>
              </a:ext>
            </a:extLst>
          </p:cNvPr>
          <p:cNvSpPr txBox="1">
            <a:spLocks/>
          </p:cNvSpPr>
          <p:nvPr/>
        </p:nvSpPr>
        <p:spPr bwMode="auto">
          <a:xfrm>
            <a:off x="3964091" y="408141"/>
            <a:ext cx="524315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Схема взаимодействия </a:t>
            </a:r>
            <a:r>
              <a:rPr lang="en-US" altLang="ru-RU" b="1" dirty="0">
                <a:solidFill>
                  <a:srgbClr val="002060"/>
                </a:solidFill>
              </a:rPr>
              <a:t>CAD/Appius-PLM/1C:ERP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2B88-FA79-4170-E7DE-6D6DCE9D6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4185304"/>
            <a:ext cx="1440000" cy="763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DAB32-DCEF-ECAC-A922-3B735D300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18" y="2357640"/>
            <a:ext cx="1440000" cy="763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E26CB-74B5-B37B-BC3F-9E329E85E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3267772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2B88-FA79-4170-E7DE-6D6DCE9D6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4185304"/>
            <a:ext cx="1440000" cy="763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DAB32-DCEF-ECAC-A922-3B735D300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18" y="2357640"/>
            <a:ext cx="1440000" cy="763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E26CB-74B5-B37B-BC3F-9E329E85E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3267772"/>
            <a:ext cx="1440000" cy="7634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F2E54-1C03-1378-1106-80EF29C95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3267772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BDC7FC-466A-942A-E9EC-B309D5B6C6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2356851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2B88-FA79-4170-E7DE-6D6DCE9D6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4185304"/>
            <a:ext cx="1440000" cy="763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DAB32-DCEF-ECAC-A922-3B735D300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18" y="2357640"/>
            <a:ext cx="1440000" cy="763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E26CB-74B5-B37B-BC3F-9E329E85E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3267772"/>
            <a:ext cx="1440000" cy="7634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FE0272-AD47-8AA4-BC7C-C77B91B83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3295596"/>
            <a:ext cx="1440000" cy="7634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6047BC-14E1-6495-6EBA-D56BBDD96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2356851"/>
            <a:ext cx="1440000" cy="7634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F2E54-1C03-1378-1106-80EF29C95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3267772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BDC7FC-466A-942A-E9EC-B309D5B6C6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2356851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2B88-FA79-4170-E7DE-6D6DCE9D6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4185304"/>
            <a:ext cx="1440000" cy="763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DAB32-DCEF-ECAC-A922-3B735D300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18" y="2357640"/>
            <a:ext cx="1440000" cy="763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E26CB-74B5-B37B-BC3F-9E329E85E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3267772"/>
            <a:ext cx="1440000" cy="7634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FE0272-AD47-8AA4-BC7C-C77B91B83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3295596"/>
            <a:ext cx="1440000" cy="7634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6047BC-14E1-6495-6EBA-D56BBDD96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2356851"/>
            <a:ext cx="1440000" cy="7634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F2E54-1C03-1378-1106-80EF29C95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3267772"/>
            <a:ext cx="1440000" cy="76341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7F6D29-D899-A7E1-F7C7-154BDCC012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20" y="3295596"/>
            <a:ext cx="1440000" cy="7634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B637F1D-B560-5464-A8BB-2C69868C06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20" y="2369915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BDC7FC-466A-942A-E9EC-B309D5B6C6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2356851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2B88-FA79-4170-E7DE-6D6DCE9D6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4185304"/>
            <a:ext cx="1440000" cy="7634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F59853-B190-4679-DCBB-90D427D652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620" y="2343593"/>
            <a:ext cx="1440000" cy="763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DAB32-DCEF-ECAC-A922-3B735D300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18" y="2357640"/>
            <a:ext cx="1440000" cy="763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E26CB-74B5-B37B-BC3F-9E329E85E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3267772"/>
            <a:ext cx="1440000" cy="7634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FE0272-AD47-8AA4-BC7C-C77B91B836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3295596"/>
            <a:ext cx="1440000" cy="7634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6047BC-14E1-6495-6EBA-D56BBDD969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2356851"/>
            <a:ext cx="1440000" cy="7634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F2E54-1C03-1378-1106-80EF29C95D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3267772"/>
            <a:ext cx="1440000" cy="76341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7F6D29-D899-A7E1-F7C7-154BDCC012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20" y="3295596"/>
            <a:ext cx="1440000" cy="7634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B637F1D-B560-5464-A8BB-2C69868C06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20" y="2369915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BDC7FC-466A-942A-E9EC-B309D5B6C6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2356851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76107" y="106803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Функциональная схема решения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A67C6F-7CE5-2C9D-240E-E3B1DA539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7" y="5789961"/>
            <a:ext cx="1440000" cy="763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8FA010-A817-8F5E-2BFB-969881F18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20" y="5789961"/>
            <a:ext cx="1440000" cy="7634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EB168-8D22-216C-B7FF-F5BF9B664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95" y="2369915"/>
            <a:ext cx="1440000" cy="7634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424DC3-1009-1882-8E5C-E781D1EDE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9" y="5434204"/>
            <a:ext cx="2685655" cy="14237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2B88-FA79-4170-E7DE-6D6DCE9D6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4185304"/>
            <a:ext cx="1440000" cy="7634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F59853-B190-4679-DCBB-90D427D652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943" y="2369915"/>
            <a:ext cx="1440000" cy="7634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DAB32-DCEF-ECAC-A922-3B735D300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18" y="2357640"/>
            <a:ext cx="1440000" cy="763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4E26CB-74B5-B37B-BC3F-9E329E85EF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44" y="3267772"/>
            <a:ext cx="1440000" cy="7634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FE0272-AD47-8AA4-BC7C-C77B91B836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3295596"/>
            <a:ext cx="1440000" cy="7634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6047BC-14E1-6495-6EBA-D56BBDD969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2356851"/>
            <a:ext cx="1440000" cy="7634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F95DE9-7AAB-6A09-FE3A-7104237ED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74" y="5789961"/>
            <a:ext cx="1440000" cy="7634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F2E54-1C03-1378-1106-80EF29C95D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3267772"/>
            <a:ext cx="1440000" cy="76341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7F6D29-D899-A7E1-F7C7-154BDCC012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20" y="3298463"/>
            <a:ext cx="1440000" cy="7634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B637F1D-B560-5464-A8BB-2C69868C06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20" y="2369915"/>
            <a:ext cx="1440000" cy="7634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2FFED6-6248-DA8A-6F33-DD700B87FE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2369915"/>
            <a:ext cx="1440000" cy="7634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54B8202-8388-B10C-A6D2-4473FFFC41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43" y="5789961"/>
            <a:ext cx="1440000" cy="763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CA115A-44AF-37B3-422A-608CA48A3C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" y="3887308"/>
            <a:ext cx="1440000" cy="7634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BDC7FC-466A-942A-E9EC-B309D5B6C6D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2" y="2356851"/>
            <a:ext cx="1440000" cy="76341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B74480F-04CD-C627-E064-7E618034080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51" y="5789961"/>
            <a:ext cx="1440000" cy="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C786B7-7828-9BB5-DFE3-AD6DD2132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9" y="855406"/>
            <a:ext cx="11420882" cy="5388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488873" y="2405710"/>
            <a:ext cx="11152263" cy="1646515"/>
          </a:xfrm>
        </p:spPr>
        <p:txBody>
          <a:bodyPr/>
          <a:lstStyle/>
          <a:p>
            <a:pPr algn="just">
              <a:defRPr/>
            </a:pPr>
            <a:r>
              <a:rPr lang="ru-RU" b="1" dirty="0"/>
              <a:t>Компания APPIUS</a:t>
            </a:r>
            <a:r>
              <a:rPr lang="ru-RU" dirty="0"/>
              <a:t> - инженерно-консалтинговая компания, ведущий российский разработчик PLM-решений на </a:t>
            </a:r>
            <a:r>
              <a:rPr lang="ru-RU" b="1" dirty="0"/>
              <a:t>цифровой платформе "1С:Предприятие 8". </a:t>
            </a:r>
            <a:r>
              <a:rPr lang="ru-RU" dirty="0"/>
              <a:t>Решения компании APPIUS предназначены для эффективного управления всем предприятием как единым комплексом. Решения созданы на основе глубоких знаний предметной области и 20-летнего опыта разработки различных CAD/CAM/CAPP/PDM-систем, систем управления проектно-сметной документацией.</a:t>
            </a:r>
          </a:p>
        </p:txBody>
      </p:sp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9" name="Подзаголовок 3">
            <a:extLst>
              <a:ext uri="{FF2B5EF4-FFF2-40B4-BE49-F238E27FC236}">
                <a16:creationId xmlns:a16="http://schemas.microsoft.com/office/drawing/2014/main" id="{B33FB692-29BF-F971-F441-232BE796EAEF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О компании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5907" y="315912"/>
            <a:ext cx="1772444" cy="40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2800" b="1" dirty="0">
                <a:solidFill>
                  <a:srgbClr val="002060"/>
                </a:solidFill>
                <a:latin typeface="GOST type B" panose="020B0500000000000000" pitchFamily="34" charset="0"/>
              </a:rPr>
              <a:t> </a:t>
            </a:r>
            <a:r>
              <a:rPr lang="ru-RU" altLang="ru-RU" sz="2800" dirty="0">
                <a:solidFill>
                  <a:srgbClr val="002060"/>
                </a:solidFill>
                <a:latin typeface="GOST type B" panose="020B0500000000000000" pitchFamily="34" charset="0"/>
              </a:rPr>
              <a:t>КЭМЗ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2A50CF19-6F54-1B25-0585-2EA3B9786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720725"/>
            <a:ext cx="8382000" cy="5844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0A55B6E-3E4C-930E-E13A-CB18998F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2700" y="720725"/>
            <a:ext cx="9001125" cy="578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43179"/>
            <a:ext cx="2359307" cy="7361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2800" b="1" dirty="0">
                <a:solidFill>
                  <a:srgbClr val="002060"/>
                </a:solidFill>
                <a:latin typeface="GOST type B" panose="020B0500000000000000" pitchFamily="34" charset="0"/>
              </a:rPr>
              <a:t> </a:t>
            </a:r>
            <a:r>
              <a:rPr lang="ru-RU" altLang="ru-RU" sz="2800" dirty="0">
                <a:solidFill>
                  <a:srgbClr val="002060"/>
                </a:solidFill>
                <a:latin typeface="GOST type B" panose="020B0500000000000000" pitchFamily="34" charset="0"/>
              </a:rPr>
              <a:t>НПП "Доза"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5906" y="79938"/>
            <a:ext cx="2752597" cy="7361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2800" dirty="0" err="1">
                <a:solidFill>
                  <a:srgbClr val="002060"/>
                </a:solidFill>
                <a:latin typeface="GOST type B" panose="020B0500000000000000" pitchFamily="34" charset="0"/>
              </a:rPr>
              <a:t>Промзапчасть</a:t>
            </a:r>
            <a:endParaRPr lang="ru-RU" altLang="ru-RU" sz="2800" dirty="0">
              <a:solidFill>
                <a:srgbClr val="002060"/>
              </a:solidFill>
              <a:latin typeface="GOST type B" panose="020B0500000000000000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26F087-1669-4233-E57E-2C92D586F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34" y="934065"/>
            <a:ext cx="8421197" cy="565846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907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3616" y="207755"/>
            <a:ext cx="1779203" cy="470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2800" b="1" dirty="0">
                <a:solidFill>
                  <a:srgbClr val="002060"/>
                </a:solidFill>
                <a:latin typeface="GOST type B" panose="020B0500000000000000" pitchFamily="34" charset="0"/>
              </a:rPr>
              <a:t> </a:t>
            </a:r>
            <a:r>
              <a:rPr lang="ru-RU" altLang="ru-RU" sz="2800" b="1" dirty="0" err="1">
                <a:solidFill>
                  <a:srgbClr val="002060"/>
                </a:solidFill>
                <a:latin typeface="GOST type B" panose="020B0500000000000000" pitchFamily="34" charset="0"/>
              </a:rPr>
              <a:t>Техпром</a:t>
            </a:r>
            <a:endParaRPr lang="ru-RU" altLang="ru-RU" sz="2800" dirty="0">
              <a:solidFill>
                <a:srgbClr val="002060"/>
              </a:solidFill>
              <a:latin typeface="GOST type B" panose="020B0500000000000000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6DBA8-2D8D-3AD9-355C-B020089A0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74" y="963560"/>
            <a:ext cx="9332452" cy="559947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468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E41C8F-B76D-D2F2-A883-1329018F4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428" y="515302"/>
            <a:ext cx="9756271" cy="599304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1" y="299632"/>
            <a:ext cx="1956184" cy="4313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1800" b="1" dirty="0">
                <a:solidFill>
                  <a:srgbClr val="002060"/>
                </a:solidFill>
                <a:latin typeface="GOST type B" panose="020B0500000000000000" pitchFamily="34" charset="0"/>
              </a:rPr>
              <a:t> </a:t>
            </a:r>
            <a:r>
              <a:rPr lang="ru-RU" altLang="ru-RU" sz="2800" dirty="0">
                <a:solidFill>
                  <a:srgbClr val="002060"/>
                </a:solidFill>
                <a:latin typeface="GOST type B" panose="020B0500000000000000" pitchFamily="34" charset="0"/>
              </a:rPr>
              <a:t>«ГРАСИС"</a:t>
            </a:r>
          </a:p>
        </p:txBody>
      </p:sp>
    </p:spTree>
    <p:extLst>
      <p:ext uri="{BB962C8B-B14F-4D97-AF65-F5344CB8AC3E}">
        <p14:creationId xmlns:p14="http://schemas.microsoft.com/office/powerpoint/2010/main" val="39037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5905" y="315912"/>
            <a:ext cx="5584289" cy="40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2800" b="1" dirty="0">
                <a:solidFill>
                  <a:srgbClr val="002060"/>
                </a:solidFill>
                <a:latin typeface="GOST type B" panose="020B0500000000000000" pitchFamily="34" charset="0"/>
              </a:rPr>
              <a:t> </a:t>
            </a:r>
            <a:r>
              <a:rPr lang="ru-RU" altLang="ru-RU" sz="2800" dirty="0">
                <a:solidFill>
                  <a:srgbClr val="002060"/>
                </a:solidFill>
                <a:latin typeface="GOST type B" panose="020B0500000000000000" pitchFamily="34" charset="0"/>
              </a:rPr>
              <a:t>ГК «Световые технологии»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A6CAC877-EC58-F906-5425-93736B6C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820" y="907538"/>
            <a:ext cx="9126086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5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FAC497FF-9EA9-E212-4AA1-B9735E2C6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5906" y="315912"/>
            <a:ext cx="4217604" cy="404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ru-RU" sz="2800" dirty="0" err="1">
                <a:solidFill>
                  <a:srgbClr val="002060"/>
                </a:solidFill>
                <a:latin typeface="GOST type B" panose="020B0500000000000000" pitchFamily="34" charset="0"/>
              </a:rPr>
              <a:t>NeoCor</a:t>
            </a:r>
            <a:r>
              <a:rPr lang="ru-RU" altLang="ru-RU" sz="2800" dirty="0">
                <a:solidFill>
                  <a:srgbClr val="002060"/>
                </a:solidFill>
                <a:latin typeface="GOST type B" panose="020B0500000000000000" pitchFamily="34" charset="0"/>
              </a:rPr>
              <a:t>, г. Кемерово</a:t>
            </a: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798782D2-3C41-F6C7-6E1F-EA189085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88" y="1192709"/>
            <a:ext cx="9601564" cy="534937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946FB7A-F391-7A56-FF7C-48C40659D81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8874" y="1803247"/>
            <a:ext cx="111521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Июль 2005 г.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управления инженерными данными </a:t>
            </a:r>
            <a:r>
              <a:rPr lang="ru-RU" sz="1600" b="1" dirty="0">
                <a:cs typeface="Arial" panose="020B0604020202020204" pitchFamily="34" charset="0"/>
              </a:rPr>
              <a:t>«Appius-PDM»</a:t>
            </a:r>
          </a:p>
          <a:p>
            <a:pPr>
              <a:defRPr/>
            </a:pP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Программные разработки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4352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946FB7A-F391-7A56-FF7C-48C40659D81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8874" y="1803247"/>
            <a:ext cx="111521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Июль 2005 г.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управления инженерными данными </a:t>
            </a:r>
            <a:r>
              <a:rPr lang="ru-RU" sz="1600" b="1" dirty="0">
                <a:cs typeface="Arial" panose="020B0604020202020204" pitchFamily="34" charset="0"/>
              </a:rPr>
              <a:t>«Appius-PDM»</a:t>
            </a:r>
          </a:p>
          <a:p>
            <a:pPr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Сентябрь 2007г.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</a:t>
            </a:r>
            <a:r>
              <a:rPr lang="ru-RU" sz="1600" b="1" dirty="0">
                <a:cs typeface="Arial" panose="020B0604020202020204" pitchFamily="34" charset="0"/>
              </a:rPr>
              <a:t>«1С:PDM Управление инженерными данными 8» версия 1.0:</a:t>
            </a:r>
          </a:p>
          <a:p>
            <a:pPr algn="just">
              <a:defRPr/>
            </a:pP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Программные разработки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0816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946FB7A-F391-7A56-FF7C-48C40659D81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8874" y="1803247"/>
            <a:ext cx="11152188" cy="18553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Июль 2005 г.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управления инженерными данными </a:t>
            </a:r>
            <a:r>
              <a:rPr lang="ru-RU" sz="1600" b="1" dirty="0">
                <a:cs typeface="Arial" panose="020B0604020202020204" pitchFamily="34" charset="0"/>
              </a:rPr>
              <a:t>«Appius-PDM»</a:t>
            </a:r>
          </a:p>
          <a:p>
            <a:pPr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Сентябрь 2007г.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</a:t>
            </a:r>
            <a:r>
              <a:rPr lang="ru-RU" sz="1600" b="1" dirty="0">
                <a:cs typeface="Arial" panose="020B0604020202020204" pitchFamily="34" charset="0"/>
              </a:rPr>
              <a:t>«1С:PDM Управление инженерными данными 8» версия 1.0: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</a:t>
            </a:r>
            <a:r>
              <a:rPr lang="ru-RU" sz="1600" b="1" dirty="0">
                <a:cs typeface="Arial" panose="020B0604020202020204" pitchFamily="34" charset="0"/>
              </a:rPr>
              <a:t>1С:PDM 2.0 </a:t>
            </a:r>
            <a:r>
              <a:rPr lang="ru-RU" sz="1600" dirty="0">
                <a:cs typeface="Arial" panose="020B0604020202020204" pitchFamily="34" charset="0"/>
              </a:rPr>
              <a:t>– сентябрь 2009 г.</a:t>
            </a:r>
          </a:p>
          <a:p>
            <a:pPr algn="just">
              <a:defRPr/>
            </a:pP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Программные разработки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3152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946FB7A-F391-7A56-FF7C-48C40659D81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8874" y="1803247"/>
            <a:ext cx="11152188" cy="2426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Июль 2005 г.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управления инженерными данными </a:t>
            </a:r>
            <a:r>
              <a:rPr lang="ru-RU" sz="1600" b="1" dirty="0">
                <a:cs typeface="Arial" panose="020B0604020202020204" pitchFamily="34" charset="0"/>
              </a:rPr>
              <a:t>«Appius-PDM»</a:t>
            </a:r>
          </a:p>
          <a:p>
            <a:pPr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Сентябрь 2007г.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</a:t>
            </a:r>
            <a:r>
              <a:rPr lang="ru-RU" sz="1600" b="1" dirty="0">
                <a:cs typeface="Arial" panose="020B0604020202020204" pitchFamily="34" charset="0"/>
              </a:rPr>
              <a:t>«1С:PDM Управление инженерными данными 8» версия 1.0: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</a:t>
            </a:r>
            <a:r>
              <a:rPr lang="ru-RU" sz="1600" b="1" dirty="0">
                <a:cs typeface="Arial" panose="020B0604020202020204" pitchFamily="34" charset="0"/>
              </a:rPr>
              <a:t>1С:PDM 2.0 </a:t>
            </a:r>
            <a:r>
              <a:rPr lang="ru-RU" sz="1600" dirty="0">
                <a:cs typeface="Arial" panose="020B0604020202020204" pitchFamily="34" charset="0"/>
              </a:rPr>
              <a:t>– сентябрь 2009 г.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версии 1С:PDM 2.1-2.8 – 2010-2015 гг.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1C:PDM 3.0 – декабрь 2014  (17 февраля 2017 получен статус «Совместно»).</a:t>
            </a:r>
          </a:p>
          <a:p>
            <a:pPr algn="just">
              <a:defRPr/>
            </a:pP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Программные разработки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6571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946FB7A-F391-7A56-FF7C-48C40659D81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8874" y="1803247"/>
            <a:ext cx="11152188" cy="34117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Июль 2005 г.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управления инженерными данными </a:t>
            </a:r>
            <a:r>
              <a:rPr lang="ru-RU" sz="1600" b="1" dirty="0">
                <a:cs typeface="Arial" panose="020B0604020202020204" pitchFamily="34" charset="0"/>
              </a:rPr>
              <a:t>«Appius-PDM»</a:t>
            </a:r>
          </a:p>
          <a:p>
            <a:pPr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Сентябрь 2007г.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</a:t>
            </a:r>
            <a:r>
              <a:rPr lang="ru-RU" sz="1600" b="1" dirty="0">
                <a:cs typeface="Arial" panose="020B0604020202020204" pitchFamily="34" charset="0"/>
              </a:rPr>
              <a:t>«1С:PDM Управление инженерными данными 8» версия 1.0: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</a:t>
            </a:r>
            <a:r>
              <a:rPr lang="ru-RU" sz="1600" b="1" dirty="0">
                <a:cs typeface="Arial" panose="020B0604020202020204" pitchFamily="34" charset="0"/>
              </a:rPr>
              <a:t>1С:PDM 2.0 </a:t>
            </a:r>
            <a:r>
              <a:rPr lang="ru-RU" sz="1600" dirty="0">
                <a:cs typeface="Arial" panose="020B0604020202020204" pitchFamily="34" charset="0"/>
              </a:rPr>
              <a:t>– сентябрь 2009 г.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версии 1С:PDM 2.1-2.8 – 2010-2015 гг.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1C:PDM 3.0 – декабрь 2014  (17 февраля 2017 получен статус «Совместно»).</a:t>
            </a:r>
          </a:p>
          <a:p>
            <a:pPr algn="just"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600" dirty="0">
                <a:cs typeface="Arial" panose="020B0604020202020204" pitchFamily="34" charset="0"/>
              </a:rPr>
              <a:t>Январь 2018 г. </a:t>
            </a: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Программный комплекс «</a:t>
            </a:r>
            <a:r>
              <a:rPr lang="ru-RU" sz="1600" b="1" dirty="0">
                <a:cs typeface="Arial" panose="020B0604020202020204" pitchFamily="34" charset="0"/>
              </a:rPr>
              <a:t>Appius-PLM Управление жизненным циклом изделия</a:t>
            </a:r>
            <a:r>
              <a:rPr lang="ru-RU" sz="1600" dirty="0">
                <a:cs typeface="Arial" panose="020B0604020202020204" pitchFamily="34" charset="0"/>
              </a:rPr>
              <a:t>».</a:t>
            </a:r>
          </a:p>
          <a:p>
            <a:pPr algn="just">
              <a:defRPr/>
            </a:pP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Программные разработки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8277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1946FB7A-F391-7A56-FF7C-48C40659D81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8874" y="1803247"/>
            <a:ext cx="11152188" cy="4396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Июль 2005 г.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управления инженерными данными </a:t>
            </a:r>
            <a:r>
              <a:rPr lang="ru-RU" sz="1600" b="1" dirty="0">
                <a:cs typeface="Arial" panose="020B0604020202020204" pitchFamily="34" charset="0"/>
              </a:rPr>
              <a:t>«Appius-PDM»</a:t>
            </a:r>
          </a:p>
          <a:p>
            <a:pPr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Сентябрь 2007г.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</a:t>
            </a:r>
            <a:r>
              <a:rPr lang="ru-RU" sz="1600" b="1" dirty="0">
                <a:cs typeface="Arial" panose="020B0604020202020204" pitchFamily="34" charset="0"/>
              </a:rPr>
              <a:t>«1С:PDM Управление инженерными данными 8» версия 1.0: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</a:t>
            </a:r>
            <a:r>
              <a:rPr lang="ru-RU" sz="1600" b="1" dirty="0">
                <a:cs typeface="Arial" panose="020B0604020202020204" pitchFamily="34" charset="0"/>
              </a:rPr>
              <a:t>1С:PDM 2.0 </a:t>
            </a:r>
            <a:r>
              <a:rPr lang="ru-RU" sz="1600" dirty="0">
                <a:cs typeface="Arial" panose="020B0604020202020204" pitchFamily="34" charset="0"/>
              </a:rPr>
              <a:t>– сентябрь 2009 г.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версии 1С:PDM 2.1-2.8 – 2010-2015 гг.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cs typeface="Arial" panose="020B0604020202020204" pitchFamily="34" charset="0"/>
              </a:rPr>
              <a:t>версия 1C:PDM 3.0 – декабрь 2014  (17 февраля 2017 получен статус «Совместно»).</a:t>
            </a:r>
          </a:p>
          <a:p>
            <a:pPr algn="just"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600" dirty="0">
                <a:cs typeface="Arial" panose="020B0604020202020204" pitchFamily="34" charset="0"/>
              </a:rPr>
              <a:t>Январь 2018 г. </a:t>
            </a: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cs typeface="Arial" panose="020B0604020202020204" pitchFamily="34" charset="0"/>
              </a:rPr>
              <a:t>Программный комплекс «</a:t>
            </a:r>
            <a:r>
              <a:rPr lang="ru-RU" sz="1600" b="1" dirty="0">
                <a:cs typeface="Arial" panose="020B0604020202020204" pitchFamily="34" charset="0"/>
              </a:rPr>
              <a:t>Appius-PLM Управление жизненным циклом изделия</a:t>
            </a:r>
            <a:r>
              <a:rPr lang="ru-RU" sz="1600" dirty="0">
                <a:cs typeface="Arial" panose="020B0604020202020204" pitchFamily="34" charset="0"/>
              </a:rPr>
              <a:t>».</a:t>
            </a:r>
          </a:p>
          <a:p>
            <a:pPr algn="just">
              <a:defRPr/>
            </a:pP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600" dirty="0">
                <a:cs typeface="Arial" panose="020B0604020202020204" pitchFamily="34" charset="0"/>
              </a:rPr>
              <a:t>Январь 2012г </a:t>
            </a:r>
            <a:endParaRPr lang="ru-RU" sz="1600" u="sng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cs typeface="Arial" panose="020B0604020202020204" pitchFamily="34" charset="0"/>
              </a:rPr>
              <a:t>Система «</a:t>
            </a:r>
            <a:r>
              <a:rPr lang="ru-RU" sz="1600" b="1" dirty="0">
                <a:cs typeface="Arial" panose="020B0604020202020204" pitchFamily="34" charset="0"/>
              </a:rPr>
              <a:t>Appius-PLM Управление проектно-сметной документацией</a:t>
            </a:r>
            <a:r>
              <a:rPr lang="ru-RU" sz="1600" dirty="0">
                <a:cs typeface="Arial" panose="020B0604020202020204" pitchFamily="34" charset="0"/>
              </a:rPr>
              <a:t>» (для автоматизации инженерного (технического) документооборота, связанного с разработкой, хранением, согласованием и поиском документации в проектных институтах, у заказчиков и подрядчиков строительства).</a:t>
            </a:r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8FA66382-A94E-71B6-CBFC-299453B35940}"/>
              </a:ext>
            </a:extLst>
          </p:cNvPr>
          <p:cNvSpPr txBox="1">
            <a:spLocks/>
          </p:cNvSpPr>
          <p:nvPr/>
        </p:nvSpPr>
        <p:spPr bwMode="auto">
          <a:xfrm>
            <a:off x="488875" y="1033669"/>
            <a:ext cx="11152263" cy="47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lang="ru-RU" sz="18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Программные разработки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5663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ГК АППИУС">
            <a:extLst>
              <a:ext uri="{FF2B5EF4-FFF2-40B4-BE49-F238E27FC236}">
                <a16:creationId xmlns:a16="http://schemas.microsoft.com/office/drawing/2014/main" id="{322665C1-BAA4-AD00-78B9-EC21ED28B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4000" y="180000"/>
            <a:ext cx="1886271" cy="627489"/>
          </a:xfrm>
          <a:prstGeom prst="rect">
            <a:avLst/>
          </a:prstGeom>
          <a:noFill/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40B7478C-66BF-D952-C376-2FA2C9D89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9437" y="1571426"/>
            <a:ext cx="15255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КБ/ОГК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3E3CA4F-C022-743F-2AFE-5C8370907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6412" y="3360539"/>
            <a:ext cx="18049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ОГТ/Техбюро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F83C565-7D0F-40CC-C2DD-FE2B96875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475" y="3333551"/>
            <a:ext cx="1311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ОТиЗ</a:t>
            </a:r>
            <a:endParaRPr lang="ru-RU" altLang="ru-RU" b="1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1152AB6E-B389-F6AC-8D20-9BBB5681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187" y="5065514"/>
            <a:ext cx="1308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ОМТС</a:t>
            </a:r>
            <a:endParaRPr lang="ru-RU" altLang="ru-RU" b="1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C8D3941F-FD9F-DA95-BFC2-B14789982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50" y="1571426"/>
            <a:ext cx="19383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Архив КТД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B6BEDA03-B637-1E37-5459-FDADCBF5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400" y="5065514"/>
            <a:ext cx="14700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025" tIns="36512" rIns="73025" bIns="3651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АСУ/ПДО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17D3517-1C0F-832D-747B-74F92063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9" y="1161052"/>
            <a:ext cx="7758151" cy="58118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286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874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i="1" dirty="0">
                <a:latin typeface="+mn-lt"/>
              </a:rPr>
              <a:t>   </a:t>
            </a:r>
            <a:r>
              <a:rPr lang="ru-RU" altLang="ru-RU" b="1" dirty="0">
                <a:latin typeface="+mn-lt"/>
              </a:rPr>
              <a:t>Ключевая специфика продукта:</a:t>
            </a:r>
          </a:p>
          <a:p>
            <a:pPr marL="712788" lvl="1" indent="-176213" eaLnBrk="1" hangingPunct="1"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r>
              <a:rPr lang="ru-RU" sz="1600" dirty="0">
                <a:solidFill>
                  <a:srgbClr val="1B0D0E"/>
                </a:solidFill>
                <a:latin typeface="+mn-lt"/>
              </a:rPr>
              <a:t>Управление данными об изделии. Электронный макет изделия </a:t>
            </a:r>
          </a:p>
          <a:p>
            <a:pPr marL="717550" lvl="1" indent="0" eaLnBrk="1" hangingPunct="1">
              <a:tabLst>
                <a:tab pos="271463" algn="l"/>
              </a:tabLst>
              <a:defRPr/>
            </a:pPr>
            <a:r>
              <a:rPr lang="ru-RU" sz="1600" dirty="0">
                <a:solidFill>
                  <a:srgbClr val="1B0D0E"/>
                </a:solidFill>
                <a:latin typeface="+mn-lt"/>
              </a:rPr>
              <a:t>(ГОСТ Р 58301-2018)</a:t>
            </a:r>
            <a:r>
              <a:rPr lang="en-US" sz="1600" dirty="0">
                <a:solidFill>
                  <a:srgbClr val="1B0D0E"/>
                </a:solidFill>
                <a:latin typeface="+mn-lt"/>
              </a:rPr>
              <a:t>;</a:t>
            </a:r>
            <a:endParaRPr lang="ru-RU" sz="1600" dirty="0">
              <a:solidFill>
                <a:srgbClr val="1B0D0E"/>
              </a:solidFill>
              <a:latin typeface="+mn-lt"/>
            </a:endParaRP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Электронное описание изделия (ГОСТ 2.054-2013);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Подсистема управления проектами;</a:t>
            </a:r>
            <a:endParaRPr lang="en-US" altLang="ru-RU" sz="1600" dirty="0">
              <a:latin typeface="+mn-lt"/>
            </a:endParaRP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Подсистема управления задачами;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Полная двухсторонняя интеграция с CAD-системами;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Управление электронной структурой изделия ЭСИ (ГОСТ 2.053-2013);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Электронный документ (ГОСТ 2.051-2013);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Управление электронным архивом;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Управление бумажным архивом (ГОСТ 2.501-2013);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Управление технологическими данными</a:t>
            </a:r>
            <a:r>
              <a:rPr lang="en-US" altLang="ru-RU" sz="1600" dirty="0">
                <a:latin typeface="+mn-lt"/>
              </a:rPr>
              <a:t>;</a:t>
            </a:r>
            <a:endParaRPr lang="ru-RU" altLang="ru-RU" sz="1600" dirty="0">
              <a:latin typeface="+mn-lt"/>
            </a:endParaRP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en-US" altLang="ru-RU" sz="1600" dirty="0">
                <a:latin typeface="+mn-lt"/>
              </a:rPr>
              <a:t>SMART- </a:t>
            </a:r>
            <a:r>
              <a:rPr lang="ru-RU" altLang="ru-RU" sz="1600" dirty="0">
                <a:latin typeface="+mn-lt"/>
              </a:rPr>
              <a:t>ТП </a:t>
            </a:r>
            <a:r>
              <a:rPr lang="ru-RU" sz="1600" dirty="0">
                <a:latin typeface="+mn-lt"/>
              </a:rPr>
              <a:t>«Умный техпроцесс»</a:t>
            </a:r>
            <a:r>
              <a:rPr lang="ru-RU" altLang="ru-RU" sz="1600" dirty="0">
                <a:latin typeface="+mn-lt"/>
              </a:rPr>
              <a:t>;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Формирование технологических карт и конструкторских </a:t>
            </a:r>
          </a:p>
          <a:p>
            <a:pPr marL="712788" lvl="1" indent="-176213" eaLnBrk="1" hangingPunct="1">
              <a:defRPr/>
            </a:pPr>
            <a:r>
              <a:rPr lang="ru-RU" altLang="ru-RU" sz="1600" dirty="0">
                <a:latin typeface="+mn-lt"/>
              </a:rPr>
              <a:t>    отчетов по ЕСКД и ЕСТД</a:t>
            </a:r>
            <a:r>
              <a:rPr lang="en-US" altLang="ru-RU" sz="1600" dirty="0">
                <a:latin typeface="+mn-lt"/>
              </a:rPr>
              <a:t>;</a:t>
            </a:r>
            <a:endParaRPr lang="ru-RU" altLang="ru-RU" sz="1600" dirty="0">
              <a:latin typeface="+mn-lt"/>
            </a:endParaRP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Трудовое и материальное нормирование</a:t>
            </a:r>
          </a:p>
          <a:p>
            <a:pPr marL="712788" lvl="1" indent="-176213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Управление электронными извещениями об изменении</a:t>
            </a:r>
            <a:r>
              <a:rPr lang="en-US" altLang="ru-RU" sz="1600" dirty="0">
                <a:latin typeface="+mn-lt"/>
              </a:rPr>
              <a:t>.</a:t>
            </a:r>
            <a:endParaRPr lang="ru-RU" altLang="ru-RU" sz="1600" dirty="0">
              <a:latin typeface="+mn-lt"/>
            </a:endParaRPr>
          </a:p>
          <a:p>
            <a:pPr lvl="3" eaLnBrk="1" hangingPunct="1">
              <a:lnSpc>
                <a:spcPts val="700"/>
              </a:lnSpc>
              <a:buFont typeface="Arial" pitchFamily="34" charset="0"/>
              <a:buChar char="•"/>
              <a:defRPr/>
            </a:pPr>
            <a:endParaRPr lang="ru-RU" altLang="ru-RU" sz="1600" dirty="0">
              <a:latin typeface="+mn-lt"/>
            </a:endParaRPr>
          </a:p>
          <a:p>
            <a:pPr lvl="3" eaLnBrk="1" hangingPunct="1">
              <a:lnSpc>
                <a:spcPts val="700"/>
              </a:lnSpc>
              <a:defRPr/>
            </a:pPr>
            <a:endParaRPr lang="ru-RU" altLang="ru-RU" dirty="0">
              <a:latin typeface="+mn-lt"/>
            </a:endParaRPr>
          </a:p>
          <a:p>
            <a:pPr eaLnBrk="1" hangingPunct="1">
              <a:defRPr/>
            </a:pPr>
            <a:r>
              <a:rPr lang="ru-RU" altLang="ru-RU" b="1" dirty="0">
                <a:latin typeface="+mn-lt"/>
              </a:rPr>
              <a:t>   Интеграция с </a:t>
            </a:r>
            <a:r>
              <a:rPr lang="en-US" altLang="ru-RU" b="1" dirty="0">
                <a:latin typeface="+mn-lt"/>
              </a:rPr>
              <a:t>ERP</a:t>
            </a:r>
            <a:r>
              <a:rPr lang="ru-RU" altLang="ru-RU" b="1" dirty="0">
                <a:latin typeface="+mn-lt"/>
              </a:rPr>
              <a:t> уже реализована:</a:t>
            </a:r>
          </a:p>
          <a:p>
            <a:pPr marL="712788" lvl="1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ru-RU" sz="1600" dirty="0">
                <a:latin typeface="+mn-lt"/>
              </a:rPr>
              <a:t>ERP 2.</a:t>
            </a:r>
            <a:r>
              <a:rPr lang="ru-RU" altLang="ru-RU" sz="1600" dirty="0">
                <a:latin typeface="+mn-lt"/>
              </a:rPr>
              <a:t>4; 2.5 - 2.5.13;</a:t>
            </a:r>
          </a:p>
          <a:p>
            <a:pPr marL="712788" lvl="1" eaLnBrk="1" hangingPunct="1"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+mn-lt"/>
              </a:rPr>
              <a:t>Управление производственным предприятием</a:t>
            </a:r>
            <a:r>
              <a:rPr lang="en-US" altLang="ru-RU" sz="1600" dirty="0">
                <a:latin typeface="+mn-lt"/>
              </a:rPr>
              <a:t> (</a:t>
            </a:r>
            <a:r>
              <a:rPr lang="ru-RU" altLang="ru-RU" sz="1600" dirty="0">
                <a:latin typeface="+mn-lt"/>
              </a:rPr>
              <a:t>УПП</a:t>
            </a:r>
            <a:r>
              <a:rPr lang="en-US" altLang="ru-RU" sz="1600" dirty="0">
                <a:latin typeface="+mn-lt"/>
              </a:rPr>
              <a:t>)</a:t>
            </a:r>
            <a:endParaRPr lang="ru-RU" altLang="ru-RU" sz="1600" dirty="0">
              <a:latin typeface="+mn-lt"/>
            </a:endParaRPr>
          </a:p>
          <a:p>
            <a:pPr marL="712788" lvl="1" eaLnBrk="1" hangingPunct="1">
              <a:buFont typeface="Arial" pitchFamily="34" charset="0"/>
              <a:buChar char="•"/>
              <a:defRPr/>
            </a:pPr>
            <a:endParaRPr lang="ru-RU" altLang="ru-RU" sz="1400" dirty="0">
              <a:latin typeface="+mn-lt"/>
            </a:endParaRPr>
          </a:p>
          <a:p>
            <a:pPr marL="457200" lvl="1" indent="0" eaLnBrk="1" hangingPunct="1">
              <a:defRPr/>
            </a:pPr>
            <a:endParaRPr lang="ru-RU" altLang="ru-RU" sz="1400" dirty="0">
              <a:latin typeface="+mn-lt"/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76CECF35-74D4-E5A8-89B3-C3077A09F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12" y="2106414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4">
            <a:extLst>
              <a:ext uri="{FF2B5EF4-FFF2-40B4-BE49-F238E27FC236}">
                <a16:creationId xmlns:a16="http://schemas.microsoft.com/office/drawing/2014/main" id="{136F30C0-AD13-AC90-999A-7537817D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562" y="2109589"/>
            <a:ext cx="6715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6">
            <a:extLst>
              <a:ext uri="{FF2B5EF4-FFF2-40B4-BE49-F238E27FC236}">
                <a16:creationId xmlns:a16="http://schemas.microsoft.com/office/drawing/2014/main" id="{B36C061C-77BB-03BE-9319-CE0F64B4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50" y="3679626"/>
            <a:ext cx="7731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8">
            <a:extLst>
              <a:ext uri="{FF2B5EF4-FFF2-40B4-BE49-F238E27FC236}">
                <a16:creationId xmlns:a16="http://schemas.microsoft.com/office/drawing/2014/main" id="{95135F0A-A1A1-5F0F-6FBF-91EBE383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812" y="3676451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2">
            <a:extLst>
              <a:ext uri="{FF2B5EF4-FFF2-40B4-BE49-F238E27FC236}">
                <a16:creationId xmlns:a16="http://schemas.microsoft.com/office/drawing/2014/main" id="{4158B0C0-5A4D-7BE7-09E6-A5C36E26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62" y="5489376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4">
            <a:extLst>
              <a:ext uri="{FF2B5EF4-FFF2-40B4-BE49-F238E27FC236}">
                <a16:creationId xmlns:a16="http://schemas.microsoft.com/office/drawing/2014/main" id="{9D140BD3-1A04-4A86-1C19-D87E913C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12" y="5510014"/>
            <a:ext cx="85566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0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670</Words>
  <Application>Microsoft Office PowerPoint</Application>
  <DocSecurity>0</DocSecurity>
  <PresentationFormat>Широкоэкранный</PresentationFormat>
  <Paragraphs>135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GOST type B</vt:lpstr>
      <vt:lpstr>Segoe UI</vt:lpstr>
      <vt:lpstr>Wingdings</vt:lpstr>
      <vt:lpstr>Office Theme</vt:lpstr>
      <vt:lpstr>APPIUS-PLM УЖЦИ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КЭМЗ</vt:lpstr>
      <vt:lpstr> НПП "Доза"</vt:lpstr>
      <vt:lpstr>Промзапчасть</vt:lpstr>
      <vt:lpstr> Техпром</vt:lpstr>
      <vt:lpstr> «ГРАСИС"</vt:lpstr>
      <vt:lpstr> ГК «Световые технологии»</vt:lpstr>
      <vt:lpstr>NeoCor, г. Кемерово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Loza, Vitaliy</dc:creator>
  <cp:keywords/>
  <dc:description/>
  <cp:lastModifiedBy>Alexander T</cp:lastModifiedBy>
  <cp:revision>97</cp:revision>
  <dcterms:created xsi:type="dcterms:W3CDTF">2022-09-08T11:23:24Z</dcterms:created>
  <dcterms:modified xsi:type="dcterms:W3CDTF">2023-09-18T06:49:10Z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